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59" r:id="rId2"/>
    <p:sldId id="906" r:id="rId3"/>
    <p:sldId id="910" r:id="rId4"/>
    <p:sldId id="911" r:id="rId5"/>
    <p:sldId id="912" r:id="rId6"/>
    <p:sldId id="913" r:id="rId7"/>
    <p:sldId id="914" r:id="rId8"/>
    <p:sldId id="927" r:id="rId9"/>
    <p:sldId id="915" r:id="rId10"/>
    <p:sldId id="916" r:id="rId11"/>
    <p:sldId id="907" r:id="rId12"/>
    <p:sldId id="908" r:id="rId13"/>
    <p:sldId id="909" r:id="rId14"/>
    <p:sldId id="917" r:id="rId15"/>
    <p:sldId id="918" r:id="rId16"/>
    <p:sldId id="919" r:id="rId17"/>
    <p:sldId id="921" r:id="rId18"/>
    <p:sldId id="922" r:id="rId19"/>
    <p:sldId id="923" r:id="rId20"/>
    <p:sldId id="924" r:id="rId21"/>
    <p:sldId id="925" r:id="rId22"/>
    <p:sldId id="926"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64" autoAdjust="0"/>
    <p:restoredTop sz="94606" autoAdjust="0"/>
  </p:normalViewPr>
  <p:slideViewPr>
    <p:cSldViewPr>
      <p:cViewPr varScale="1">
        <p:scale>
          <a:sx n="109" d="100"/>
          <a:sy n="109" d="100"/>
        </p:scale>
        <p:origin x="132" y="9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340768"/>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第一</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单元</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6000" dirty="0" smtClean="0">
                <a:solidFill>
                  <a:srgbClr val="70AD47">
                    <a:lumMod val="75000"/>
                  </a:srgbClr>
                </a:solidFill>
                <a:ea typeface="楷体" panose="02010609060101010101" pitchFamily="49" charset="-122"/>
                <a:cs typeface="Times New Roman" panose="02020603050405020304" pitchFamily="18" charset="0"/>
              </a:rPr>
              <a:t>中华人民共和国</a:t>
            </a:r>
            <a:r>
              <a:rPr lang="zh-CN" altLang="en-US" sz="6000" dirty="0">
                <a:solidFill>
                  <a:srgbClr val="70AD47">
                    <a:lumMod val="75000"/>
                  </a:srgbClr>
                </a:solidFill>
                <a:ea typeface="楷体" panose="02010609060101010101" pitchFamily="49" charset="-122"/>
                <a:cs typeface="Times New Roman" panose="02020603050405020304" pitchFamily="18" charset="0"/>
              </a:rPr>
              <a:t>的成立和巩固</a:t>
            </a:r>
          </a:p>
        </p:txBody>
      </p:sp>
      <p:sp>
        <p:nvSpPr>
          <p:cNvPr id="6" name="文本框 5"/>
          <p:cNvSpPr txBox="1"/>
          <p:nvPr/>
        </p:nvSpPr>
        <p:spPr>
          <a:xfrm>
            <a:off x="0" y="4114340"/>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3</a:t>
            </a:r>
            <a:r>
              <a:rPr lang="zh-CN" altLang="en-US" sz="5000" dirty="0">
                <a:solidFill>
                  <a:prstClr val="black"/>
                </a:solidFill>
                <a:cs typeface="Times New Roman" panose="02020603050405020304" pitchFamily="18" charset="0"/>
              </a:rPr>
              <a:t>课　土地改革</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4946"/>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年，刘少奇在一次报告中提到当前中国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乡村中百分之九十的土地是中农、贫农及一部分雇农耕种的，但他们只对一部分土地有所有权，对大部分土地则没有所有权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。报告旨在强调</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进行集体协作的可行性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建立民主政治的重要性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克服财政困难的急迫性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进行土地改革的必要性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4478" y="836712"/>
            <a:ext cx="6594867" cy="935984"/>
          </a:xfrm>
          <a:prstGeom prst="rect">
            <a:avLst/>
          </a:prstGeom>
        </p:spPr>
      </p:pic>
      <p:sp>
        <p:nvSpPr>
          <p:cNvPr id="5" name="矩形 4"/>
          <p:cNvSpPr/>
          <p:nvPr/>
        </p:nvSpPr>
        <p:spPr>
          <a:xfrm>
            <a:off x="3286894" y="30689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4538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《中华人民共和国土地改革法》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中写道：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废除地主阶级封建剥削的土地所有制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借以解放农村生产力，发展农业生产，为新中国的工业化开辟道路。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据此可知，土地改革</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激发了农民的生产积极性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为国家工业化建设奠定基础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确立了农业的生产公有制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使中国人民从此站立起来了</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810336"/>
            <a:ext cx="3286122" cy="509587"/>
          </a:xfrm>
          <a:prstGeom prst="rect">
            <a:avLst/>
          </a:prstGeom>
        </p:spPr>
      </p:pic>
      <p:sp>
        <p:nvSpPr>
          <p:cNvPr id="5" name="矩形 4"/>
          <p:cNvSpPr/>
          <p:nvPr/>
        </p:nvSpPr>
        <p:spPr>
          <a:xfrm>
            <a:off x="5275070" y="1976807"/>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初期，中国共产党在各级党委和政府抽调大量干部下乡，组成工作队或工作组，围绕土地关系和阶级关系进行了深入细致的农村调查，并形成了《新区土改前的农村》等调查报告或专著。材料体现了中国共产党</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加快了农业的社会主义改造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实现人民当家作主的愿望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注重立足本国国情作出决策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提高执政能力以发展生产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07574" y="19888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年，中共华东局向中共中央报告，试点地区土地改革完成后，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贫雇农得地开心，中农有利放心，富农不动定心，地主劳动回心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。这说明土地改革</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开辟了中国历史新纪元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采取了切实可行的策略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确立了土地集体所有制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保留了地主土地所有制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055646" y="1412776"/>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年代初某月某日，湖北一位兄长给弟弟寄了一封信，信文如下：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中提到的两件事的共同作用是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经济恢复</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消灭地主阶级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政权得到</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提高国际地位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32856"/>
            <a:ext cx="11485848" cy="168424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昨日接到你亲笔写的家信，并知道你在部队很好，家中人口都很平安，土改已分到了一石七斗田，田也很好，斗争中又分了几次果实，现在生活得很好，不像以前愁吃愁穿了，见于你</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原文如此</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在外面打美国，我们在家中受到农会和政府的优待照顾。</a:t>
            </a:r>
            <a:endParaRPr lang="zh-CN" altLang="en-US" dirty="0"/>
          </a:p>
        </p:txBody>
      </p:sp>
      <p:pic>
        <p:nvPicPr>
          <p:cNvPr id="4" name="图片 3"/>
          <p:cNvPicPr>
            <a:picLocks noChangeAspect="1"/>
          </p:cNvPicPr>
          <p:nvPr/>
        </p:nvPicPr>
        <p:blipFill>
          <a:blip r:embed="rId2"/>
          <a:stretch>
            <a:fillRect/>
          </a:stretch>
        </p:blipFill>
        <p:spPr>
          <a:xfrm>
            <a:off x="828159" y="857356"/>
            <a:ext cx="2016224" cy="488138"/>
          </a:xfrm>
          <a:prstGeom prst="rect">
            <a:avLst/>
          </a:prstGeom>
        </p:spPr>
      </p:pic>
      <p:sp>
        <p:nvSpPr>
          <p:cNvPr id="6" name="矩形 5"/>
          <p:cNvSpPr/>
          <p:nvPr/>
        </p:nvSpPr>
        <p:spPr>
          <a:xfrm>
            <a:off x="4791450" y="4187873"/>
            <a:ext cx="389850" cy="461665"/>
          </a:xfrm>
          <a:prstGeom prst="rect">
            <a:avLst/>
          </a:prstGeom>
        </p:spPr>
        <p:txBody>
          <a:bodyPr wrap="none">
            <a:spAutoFit/>
          </a:bodyPr>
          <a:lstStyle/>
          <a:p>
            <a:r>
              <a:rPr lang="en-US" altLang="zh-CN" sz="2400" b="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0295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废除封建性及半封建性剥削的土地制度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实行耕者有其田的土地制度</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废除一切地主的土地所有权</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按乡村全部人口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不分男女老幼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统一平均分配</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在土地数量上抽多补少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质量上抽肥补瘦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使全乡村人民均获得同等的土地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并归各人所有。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《中国土地法大纲》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302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党领导中国人民取得政权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建立了中华人民共和国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为根本解决封建土地所有制创造了条件。为了保证土地改革的顺利进行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中共中央根据新解放区的不同情况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采取了分期分批次第进行的方法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将全国进行土地改革的地区分成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每一批土地改革工作又大体分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个阶段进行。土地改革完成后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农村中到处是一派兴旺景象。农业生产的发展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不仅保证了人民的基本粮食需求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还增加了工业原料。农民购买力的提高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也为工业产品提供了广阔的国内市场。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8230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根据材料一并结合所学知识，计算从提出废除封建剥削的土地制度，到我国彻底摧毁存在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多年的封建土地制度，这一过程经历了几年时间</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799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230324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根据材料一、二并结合所学知识，概括在上述过程中全国大陆得以基本完成土地改革</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部分民族地区除外</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的有利因素。</a:t>
            </a:r>
            <a:endPar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52150" y="34019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人民解放战争时期土地改革政策的推行；中国共产党的领导；中共中央根据新解放区的不同情况，采取了分期分批次第进行的方法。</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44641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综合上述材料并结合所学知识，归纳中国共产党进行土地改革的主要目的。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43358" y="49866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巩固人民政权，解放农村生产力，为国家的工业化建设作准备。</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308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628800"/>
            <a:ext cx="11485848" cy="4524315"/>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背景篇</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土地制度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深恶痛绝</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长期的封建统治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使中华人民共和国成立时农村的土地占有关系极不合理。占农村户数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左右的地主占有耕地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占农村户数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的富农占有耕地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而占农村户数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的贫农、雇农、中农等总共仅占有耕地的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。占农村人口绝大多数的农民饱受封建剥削。地主和富农收取的实物地租一般占农作物收获量的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高的甚至达到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农民还受到各种苛捐杂税的盘剥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生活处于严重贫困状态</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360854" y="764704"/>
            <a:ext cx="6670456" cy="889394"/>
          </a:xfrm>
          <a:prstGeom prst="rect">
            <a:avLst/>
          </a:prstGeom>
        </p:spPr>
      </p:pic>
    </p:spTree>
    <p:extLst>
      <p:ext uri="{BB962C8B-B14F-4D97-AF65-F5344CB8AC3E}">
        <p14:creationId xmlns:p14="http://schemas.microsoft.com/office/powerpoint/2010/main" val="1427705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材料一中的现象与我国的什么经济制度有关？这一制度给中国带来怎样的消极影响？为此，中央人民政府采取了什么措施</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53822" y="1813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pc="-12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地主阶级封建剥削的土地所有制。严重阻碍农村经济和中国社会的发展。进行土地</a:t>
            </a:r>
            <a:endParaRPr lang="en-US" altLang="zh-CN" b="1" spc="-12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pc="-12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改革。</a:t>
            </a:r>
            <a:endParaRPr lang="zh-CN" altLang="zh-CN" sz="1200" b="1" spc="-12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818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7055"/>
            <a:ext cx="11485848" cy="452431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《中华人民共和国土地改革法》的实施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中华人民共和国成立时，还有占全国人口一多半的新解放区尚未完成土地改革。地主人均占有耕地为贫雇农的二三十倍，农村存在着大量无地和少地的农民。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这表明，中华人民共和国成立后继续进行土地改革</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具有必要性和紧迫性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彻底改变农村的面貌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有利于国家完全统一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促进国家工业化</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82927" y="764704"/>
            <a:ext cx="6360352" cy="827590"/>
          </a:xfrm>
          <a:prstGeom prst="rect">
            <a:avLst/>
          </a:prstGeom>
        </p:spPr>
      </p:pic>
      <p:sp>
        <p:nvSpPr>
          <p:cNvPr id="5" name="矩形 4"/>
          <p:cNvSpPr/>
          <p:nvPr/>
        </p:nvSpPr>
        <p:spPr>
          <a:xfrm>
            <a:off x="6669458" y="333061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政策篇</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有法可依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目的明确</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废除地主阶级封建剥削的土地所有制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实行农民的土地所有制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借以解放农村生产力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发展农业生产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为新中国的工业化开辟道路。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材料二出自我国的哪一部法律文献？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《中华人民共和国土地改革法》。</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951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改革篇</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土地易主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欢欣鼓舞</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我们祖祖辈辈做梦都在想着有一天自己能有个三亩、五亩的地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能在自己的土地上耕种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那有多么高兴啊</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现在这个梦想实现了</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在自己土地上劳动</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劳动成果完全为自己所得了。这样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我们生产的劲头怎能不大呢</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辽宁农民给毛泽东的一封</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a:t>
            </a:r>
            <a:endPar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材料三与我国历史上的哪一事件有关？结合所学知识，设想农民的生活会发生怎样的变化</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p:txBody>
      </p:sp>
      <p:sp>
        <p:nvSpPr>
          <p:cNvPr id="5" name="内容占位符 3"/>
          <p:cNvSpPr txBox="1">
            <a:spLocks/>
          </p:cNvSpPr>
          <p:nvPr/>
        </p:nvSpPr>
        <p:spPr bwMode="auto">
          <a:xfrm>
            <a:off x="360854" y="45661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土地改革。农民分到了土地、农具、牲畜、房屋等，不需要再向地主交租，生活水平提高，真正获得了解放。</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46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意义篇</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农民翻身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巩固政权</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结合土地改革的意义，分析材料二中土地改革的目的是否实现了。土地改革的完成使新生的人民政权更加巩固，请再举出两项巩固新生人民政权的措施</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a:spLocks/>
          </p:cNvSpPr>
          <p:nvPr/>
        </p:nvSpPr>
        <p:spPr bwMode="auto">
          <a:xfrm>
            <a:off x="360854" y="234888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已经实现。西藏和平解放、抗美援朝。</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0225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《中华人民共和国土地改革法》规定：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保护富农所有自耕和雇人耕种的土地及其他财产，不得侵犯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保护中农</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包括富裕中农在内</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的土地及其他财产，不得侵犯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这一规定的根本目的是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恢复和发展生产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打击地主和富农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维持农村的原状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团结地主们抗日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806042" y="1980048"/>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695052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谁赢得了农民，谁就会赢得中国；谁能够解决土地问题，谁就会赢得农民。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据此，中华人民共和国成立初期推行的土地政策是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凡天下田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天下人同耕</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打土豪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分田地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限制封建剥削</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地主减租减息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农民交租交息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没收地主土地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分给无地少地农民</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994470" y="1421568"/>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382168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下列历史照片相匹配的是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打倒土豪收土地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开展革命</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游击战</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农民翻身心欢喜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分田免租获解放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打好出国第一仗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立功去见</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毛主席</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开辟历史新纪元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从此工农作主人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66558" y="854296"/>
            <a:ext cx="2232248" cy="472434"/>
          </a:xfrm>
          <a:prstGeom prst="rect">
            <a:avLst/>
          </a:prstGeom>
        </p:spPr>
      </p:pic>
      <p:sp>
        <p:nvSpPr>
          <p:cNvPr id="5" name="矩形 4"/>
          <p:cNvSpPr/>
          <p:nvPr/>
        </p:nvSpPr>
        <p:spPr>
          <a:xfrm>
            <a:off x="6756616" y="882649"/>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pic>
        <p:nvPicPr>
          <p:cNvPr id="6" name="图片 5"/>
          <p:cNvPicPr>
            <a:picLocks noChangeAspect="1"/>
          </p:cNvPicPr>
          <p:nvPr/>
        </p:nvPicPr>
        <p:blipFill>
          <a:blip r:embed="rId3"/>
          <a:stretch>
            <a:fillRect/>
          </a:stretch>
        </p:blipFill>
        <p:spPr>
          <a:xfrm>
            <a:off x="2350790" y="1700808"/>
            <a:ext cx="7272808" cy="2134332"/>
          </a:xfrm>
          <a:prstGeom prst="rect">
            <a:avLst/>
          </a:prstGeom>
        </p:spPr>
      </p:pic>
    </p:spTree>
    <p:extLst>
      <p:ext uri="{BB962C8B-B14F-4D97-AF65-F5344CB8AC3E}">
        <p14:creationId xmlns:p14="http://schemas.microsoft.com/office/powerpoint/2010/main" val="285466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078313"/>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下表反映了中华人民共和国成立前到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年武汉市喻桥乡一位贫农家在生产生活方面发生的变化，这一变化得益于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西藏和平</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成立</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抗美援朝的胜利</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00920421"/>
              </p:ext>
            </p:extLst>
          </p:nvPr>
        </p:nvGraphicFramePr>
        <p:xfrm>
          <a:off x="343710" y="1791034"/>
          <a:ext cx="11502993" cy="2743200"/>
        </p:xfrm>
        <a:graphic>
          <a:graphicData uri="http://schemas.openxmlformats.org/drawingml/2006/table">
            <a:tbl>
              <a:tblPr firstRow="1" firstCol="1" bandRow="1"/>
              <a:tblGrid>
                <a:gridCol w="2738260">
                  <a:extLst>
                    <a:ext uri="{9D8B030D-6E8A-4147-A177-3AD203B41FA5}">
                      <a16:colId xmlns:a16="http://schemas.microsoft.com/office/drawing/2014/main" val="1912052135"/>
                    </a:ext>
                  </a:extLst>
                </a:gridCol>
                <a:gridCol w="6026473">
                  <a:extLst>
                    <a:ext uri="{9D8B030D-6E8A-4147-A177-3AD203B41FA5}">
                      <a16:colId xmlns:a16="http://schemas.microsoft.com/office/drawing/2014/main" val="697825892"/>
                    </a:ext>
                  </a:extLst>
                </a:gridCol>
                <a:gridCol w="2738260">
                  <a:extLst>
                    <a:ext uri="{9D8B030D-6E8A-4147-A177-3AD203B41FA5}">
                      <a16:colId xmlns:a16="http://schemas.microsoft.com/office/drawing/2014/main" val="3661775674"/>
                    </a:ext>
                  </a:extLst>
                </a:gridCol>
              </a:tblGrid>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中华人民共和国成立前</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8861116"/>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耕地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很少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1453127"/>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耕牛、农具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没有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齐全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3052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谷物收成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350</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千克</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600</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千克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0165395"/>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主要食物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野菜、麦皮、粗粮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谷物、油</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496258"/>
                  </a:ext>
                </a:extLst>
              </a:tr>
            </a:tbl>
          </a:graphicData>
        </a:graphic>
      </p:graphicFrame>
      <p:sp>
        <p:nvSpPr>
          <p:cNvPr id="5" name="矩形 4"/>
          <p:cNvSpPr/>
          <p:nvPr/>
        </p:nvSpPr>
        <p:spPr>
          <a:xfrm>
            <a:off x="4879862" y="1303928"/>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174570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a:t>
            </a:r>
            <a:r>
              <a:rPr lang="zh-CN" altLang="zh-CN" dirty="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点</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土地改革的</a:t>
            </a:r>
            <a:r>
              <a:rPr lang="zh-CN" altLang="en-US" dirty="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意义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年人民日报发表社论称：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是一件翻天覆地的大事，是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中国人民对于残余的封建制度所发动的一场最猛烈的经济的政治的战争。这场战争的胜利，将在实际上结束中国社会的半封建性质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。这件大事应是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追剿国民党残余势力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西藏和平解放的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671270" y="2506311"/>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03951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862322"/>
          </a:xfrm>
        </p:spPr>
        <p:txBody>
          <a:bodyPr/>
          <a:lstStyle/>
          <a:p>
            <a:pPr algn="dist"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土地改革后，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辽宁金县三十里堡梅家村的翻身农民，昼夜不停地拉土垫地，</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多亩盐碱地改变为良田，种上花生和棉花。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年，全国粮食产量达到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亿吨，比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。这表明土地改革</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巩固了人民</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政权</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为国家的工业化建设准备了条件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建立土地</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公有制</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使农业生产获得迅速恢复和发展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634584" y="1952001"/>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5914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中华人民共和国成立后进行了土地改革，从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年，中国耕地面积增长了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％，粮食产量年均增长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％，棉花产量年均增长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％。材料说明土地改革</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有力打击外来侵略势力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彻底改变了农村的面貌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恢复和发展了农业生产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实现了土地公有的目标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62198" y="142156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4543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1020</TotalTime>
  <Words>997</Words>
  <Application>Microsoft Office PowerPoint</Application>
  <PresentationFormat>自定义</PresentationFormat>
  <Paragraphs>132</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294</cp:revision>
  <dcterms:created xsi:type="dcterms:W3CDTF">2020-11-06T05:24:40Z</dcterms:created>
  <dcterms:modified xsi:type="dcterms:W3CDTF">2024-12-16T10:48:25Z</dcterms:modified>
</cp:coreProperties>
</file>